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82" r:id="rId4"/>
    <p:sldId id="284" r:id="rId5"/>
    <p:sldId id="286" r:id="rId6"/>
    <p:sldId id="287" r:id="rId7"/>
    <p:sldId id="288" r:id="rId8"/>
    <p:sldId id="289" r:id="rId9"/>
    <p:sldId id="291" r:id="rId10"/>
    <p:sldId id="290" r:id="rId11"/>
    <p:sldId id="28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E40"/>
    <a:srgbClr val="FF0066"/>
    <a:srgbClr val="EE3566"/>
    <a:srgbClr val="003E48"/>
    <a:srgbClr val="CC0066"/>
    <a:srgbClr val="D60093"/>
    <a:srgbClr val="CC3399"/>
    <a:srgbClr val="0DB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529D-5056-41C5-8CEE-0B12AC41215C}" type="datetimeFigureOut">
              <a:rPr lang="en-IE" smtClean="0"/>
              <a:pPr/>
              <a:t>20/09/2016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790E-4916-45A5-9F3C-27189426DA7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7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790E-4916-45A5-9F3C-27189426DA7C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596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EB3D-C6E5-408B-85A6-462271EDFCBC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09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3B3-BB03-486C-A9D3-5267EB0A1ED4}" type="datetime1">
              <a:rPr lang="en-IE" smtClean="0"/>
              <a:pPr/>
              <a:t>20/09/2016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198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C0BC-0889-4822-95DB-F3D32A97773F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1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  <a:latin typeface="Neighbourhoo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1pPr>
            <a:lvl2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2pPr>
            <a:lvl3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3pPr>
            <a:lvl4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4pPr>
            <a:lvl5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leo" panose="020F0502020204030203" pitchFamily="34" charset="0"/>
              </a:defRPr>
            </a:lvl1pPr>
          </a:lstStyle>
          <a:p>
            <a:fld id="{ACD6EE2E-F173-44C6-87B0-9C460BEB9065}" type="datetime1">
              <a:rPr lang="en-IE" smtClean="0"/>
              <a:pPr/>
              <a:t>20/09/2016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eo" panose="020F0502020204030203" pitchFamily="34" charset="0"/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eo" panose="020F0502020204030203" pitchFamily="34" charset="0"/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76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3566"/>
                </a:solidFill>
                <a:latin typeface="Neighbourhoo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le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B7FD-BE0B-488F-A428-C9DC91F26FD6}" type="datetime1">
              <a:rPr lang="en-IE" smtClean="0"/>
              <a:pPr/>
              <a:t>20/09/2016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446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70F-8024-4013-8AB7-5FC4B7C8EA49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39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7880-42ED-46D1-B6FA-9F9217255C33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959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E8-4E03-4C6B-B506-D682D6AD75E7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72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EA60-C060-42BB-8572-32895540EF80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859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CB9-86E6-4040-8B17-9CA7D1234313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3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4CF-285C-4199-8452-1CE18E8C995C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22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E477-DAE2-4A96-A5F1-5D3FE442DDEA}" type="datetime1">
              <a:rPr lang="en-IE" smtClean="0"/>
              <a:pPr/>
              <a:t>20/09/2016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980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35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inead.carey@novas.ie" TargetMode="External"/><Relationship Id="rId2" Type="http://schemas.openxmlformats.org/officeDocument/2006/relationships/hyperlink" Target="http://www.novas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e/url?sa=i&amp;rct=j&amp;q=&amp;esrc=s&amp;source=images&amp;cd=&amp;cad=rja&amp;uact=8&amp;ved=0ahUKEwjVmMG84ZvPAhXsBsAKHeuQB5QQjRwIBw&amp;url=http://www.limerickpost.ie/2014/09/04/limerick-homeless-shelter-reduces-drug-overdoses-by-more-than-a-third/&amp;psig=AFQjCNG7sWCADdrg1tb9uPZjjOmmV3gvpw&amp;ust=1474375537771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e/url?sa=i&amp;rct=j&amp;q=&amp;esrc=s&amp;source=images&amp;cd=&amp;cad=rja&amp;uact=8&amp;ved=0ahUKEwiAqIPGqYzPAhUMB8AKHVdhCc8QjRwIBw&amp;url=http://qualitymatters.ie/work/heads-up-preventing-and-responding-to-overdose-in-mcgarry-house/&amp;psig=AFQjCNF7RyOAri7Z7HesJnee1RSdWWZ1Kw&amp;ust=14738554375104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300" dirty="0" smtClean="0">
                <a:solidFill>
                  <a:srgbClr val="071E40"/>
                </a:solidFill>
                <a:latin typeface="Neighbourhood" pitchFamily="50" charset="0"/>
              </a:rPr>
              <a:t>Novas’ </a:t>
            </a:r>
            <a:r>
              <a:rPr lang="en-IE" sz="4300" i="1" dirty="0" smtClean="0">
                <a:solidFill>
                  <a:srgbClr val="071E40"/>
                </a:solidFill>
                <a:latin typeface="Neighbourhood" pitchFamily="50" charset="0"/>
              </a:rPr>
              <a:t>TOPPLE </a:t>
            </a:r>
            <a:r>
              <a:rPr lang="en-IE" sz="4300" dirty="0" smtClean="0">
                <a:solidFill>
                  <a:srgbClr val="071E40"/>
                </a:solidFill>
                <a:latin typeface="Neighbourhood" pitchFamily="50" charset="0"/>
              </a:rPr>
              <a:t>Programme</a:t>
            </a:r>
            <a:r>
              <a:rPr lang="en-IE" sz="4400" dirty="0" smtClean="0">
                <a:solidFill>
                  <a:srgbClr val="071E40"/>
                </a:solidFill>
                <a:latin typeface="Neighbourhood" pitchFamily="50" charset="0"/>
              </a:rPr>
              <a:t>:</a:t>
            </a:r>
            <a:endParaRPr lang="en-IE" sz="4400" dirty="0">
              <a:solidFill>
                <a:srgbClr val="071E40"/>
              </a:solidFill>
              <a:latin typeface="Neighbourhoo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232" y="426400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IE" sz="3500" dirty="0" smtClean="0">
                <a:solidFill>
                  <a:srgbClr val="EE3566"/>
                </a:solidFill>
                <a:latin typeface="Aleo" panose="020F0502020204030203" pitchFamily="34" charset="0"/>
              </a:rPr>
              <a:t>Peer Overdose Prevention</a:t>
            </a:r>
          </a:p>
          <a:p>
            <a:pPr algn="l"/>
            <a:r>
              <a:rPr lang="en-IE" sz="3500" dirty="0" smtClean="0">
                <a:solidFill>
                  <a:srgbClr val="EE3566"/>
                </a:solidFill>
                <a:latin typeface="Aleo" panose="020F0502020204030203" pitchFamily="34" charset="0"/>
              </a:rPr>
              <a:t> 	    in </a:t>
            </a:r>
            <a:r>
              <a:rPr lang="en-IE" sz="3500" dirty="0" err="1" smtClean="0">
                <a:solidFill>
                  <a:srgbClr val="EE3566"/>
                </a:solidFill>
                <a:latin typeface="Aleo" panose="020F0502020204030203" pitchFamily="34" charset="0"/>
              </a:rPr>
              <a:t>McGarry</a:t>
            </a:r>
            <a:r>
              <a:rPr lang="en-IE" sz="3500" dirty="0" smtClean="0">
                <a:solidFill>
                  <a:srgbClr val="EE3566"/>
                </a:solidFill>
                <a:latin typeface="Aleo" panose="020F0502020204030203" pitchFamily="34" charset="0"/>
              </a:rPr>
              <a:t> House</a:t>
            </a:r>
          </a:p>
        </p:txBody>
      </p:sp>
      <p:sp>
        <p:nvSpPr>
          <p:cNvPr id="6" name="Flowchart: Manual Input 5"/>
          <p:cNvSpPr/>
          <p:nvPr/>
        </p:nvSpPr>
        <p:spPr>
          <a:xfrm rot="5400000" flipV="1">
            <a:off x="6402943" y="1071570"/>
            <a:ext cx="6892119" cy="470779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3769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3834"/>
              <a:gd name="connsiteX1" fmla="*/ 10000 w 10000"/>
              <a:gd name="connsiteY1" fmla="*/ 0 h 3834"/>
              <a:gd name="connsiteX2" fmla="*/ 10000 w 10000"/>
              <a:gd name="connsiteY2" fmla="*/ 3769 h 3834"/>
              <a:gd name="connsiteX3" fmla="*/ 59 w 10000"/>
              <a:gd name="connsiteY3" fmla="*/ 3834 h 3834"/>
              <a:gd name="connsiteX4" fmla="*/ 0 w 10000"/>
              <a:gd name="connsiteY4" fmla="*/ 2000 h 3834"/>
              <a:gd name="connsiteX0" fmla="*/ 10 w 10010"/>
              <a:gd name="connsiteY0" fmla="*/ 5216 h 10532"/>
              <a:gd name="connsiteX1" fmla="*/ 10010 w 10010"/>
              <a:gd name="connsiteY1" fmla="*/ 0 h 10532"/>
              <a:gd name="connsiteX2" fmla="*/ 10010 w 10010"/>
              <a:gd name="connsiteY2" fmla="*/ 9830 h 10532"/>
              <a:gd name="connsiteX3" fmla="*/ 5 w 10010"/>
              <a:gd name="connsiteY3" fmla="*/ 10532 h 10532"/>
              <a:gd name="connsiteX4" fmla="*/ 10 w 10010"/>
              <a:gd name="connsiteY4" fmla="*/ 5216 h 10532"/>
              <a:gd name="connsiteX0" fmla="*/ 10 w 10023"/>
              <a:gd name="connsiteY0" fmla="*/ 5216 h 10535"/>
              <a:gd name="connsiteX1" fmla="*/ 10010 w 10023"/>
              <a:gd name="connsiteY1" fmla="*/ 0 h 10535"/>
              <a:gd name="connsiteX2" fmla="*/ 10023 w 10023"/>
              <a:gd name="connsiteY2" fmla="*/ 10535 h 10535"/>
              <a:gd name="connsiteX3" fmla="*/ 5 w 10023"/>
              <a:gd name="connsiteY3" fmla="*/ 10532 h 10535"/>
              <a:gd name="connsiteX4" fmla="*/ 10 w 10023"/>
              <a:gd name="connsiteY4" fmla="*/ 5216 h 10535"/>
              <a:gd name="connsiteX0" fmla="*/ 10 w 10023"/>
              <a:gd name="connsiteY0" fmla="*/ 3114 h 8433"/>
              <a:gd name="connsiteX1" fmla="*/ 10010 w 10023"/>
              <a:gd name="connsiteY1" fmla="*/ 0 h 8433"/>
              <a:gd name="connsiteX2" fmla="*/ 10023 w 10023"/>
              <a:gd name="connsiteY2" fmla="*/ 8433 h 8433"/>
              <a:gd name="connsiteX3" fmla="*/ 5 w 10023"/>
              <a:gd name="connsiteY3" fmla="*/ 8430 h 8433"/>
              <a:gd name="connsiteX4" fmla="*/ 10 w 10023"/>
              <a:gd name="connsiteY4" fmla="*/ 3114 h 8433"/>
              <a:gd name="connsiteX0" fmla="*/ 0 w 10003"/>
              <a:gd name="connsiteY0" fmla="*/ 7050 h 10000"/>
              <a:gd name="connsiteX1" fmla="*/ 9990 w 10003"/>
              <a:gd name="connsiteY1" fmla="*/ 0 h 10000"/>
              <a:gd name="connsiteX2" fmla="*/ 10003 w 10003"/>
              <a:gd name="connsiteY2" fmla="*/ 10000 h 10000"/>
              <a:gd name="connsiteX3" fmla="*/ 8 w 10003"/>
              <a:gd name="connsiteY3" fmla="*/ 9996 h 10000"/>
              <a:gd name="connsiteX4" fmla="*/ 0 w 10003"/>
              <a:gd name="connsiteY4" fmla="*/ 7050 h 10000"/>
              <a:gd name="connsiteX0" fmla="*/ 0 w 10003"/>
              <a:gd name="connsiteY0" fmla="*/ 4221 h 7171"/>
              <a:gd name="connsiteX1" fmla="*/ 9990 w 10003"/>
              <a:gd name="connsiteY1" fmla="*/ 0 h 7171"/>
              <a:gd name="connsiteX2" fmla="*/ 10003 w 10003"/>
              <a:gd name="connsiteY2" fmla="*/ 7171 h 7171"/>
              <a:gd name="connsiteX3" fmla="*/ 8 w 10003"/>
              <a:gd name="connsiteY3" fmla="*/ 7167 h 7171"/>
              <a:gd name="connsiteX4" fmla="*/ 0 w 10003"/>
              <a:gd name="connsiteY4" fmla="*/ 4221 h 7171"/>
              <a:gd name="connsiteX0" fmla="*/ 11 w 9998"/>
              <a:gd name="connsiteY0" fmla="*/ 6642 h 10000"/>
              <a:gd name="connsiteX1" fmla="*/ 9985 w 9998"/>
              <a:gd name="connsiteY1" fmla="*/ 0 h 10000"/>
              <a:gd name="connsiteX2" fmla="*/ 9998 w 9998"/>
              <a:gd name="connsiteY2" fmla="*/ 10000 h 10000"/>
              <a:gd name="connsiteX3" fmla="*/ 6 w 9998"/>
              <a:gd name="connsiteY3" fmla="*/ 9994 h 10000"/>
              <a:gd name="connsiteX4" fmla="*/ 11 w 9998"/>
              <a:gd name="connsiteY4" fmla="*/ 6642 h 10000"/>
              <a:gd name="connsiteX0" fmla="*/ 11 w 10001"/>
              <a:gd name="connsiteY0" fmla="*/ 7664 h 11022"/>
              <a:gd name="connsiteX1" fmla="*/ 10000 w 10001"/>
              <a:gd name="connsiteY1" fmla="*/ 0 h 11022"/>
              <a:gd name="connsiteX2" fmla="*/ 10000 w 10001"/>
              <a:gd name="connsiteY2" fmla="*/ 11022 h 11022"/>
              <a:gd name="connsiteX3" fmla="*/ 6 w 10001"/>
              <a:gd name="connsiteY3" fmla="*/ 11016 h 11022"/>
              <a:gd name="connsiteX4" fmla="*/ 11 w 10001"/>
              <a:gd name="connsiteY4" fmla="*/ 7664 h 11022"/>
              <a:gd name="connsiteX0" fmla="*/ 11 w 10001"/>
              <a:gd name="connsiteY0" fmla="*/ 7705 h 11022"/>
              <a:gd name="connsiteX1" fmla="*/ 10000 w 10001"/>
              <a:gd name="connsiteY1" fmla="*/ 0 h 11022"/>
              <a:gd name="connsiteX2" fmla="*/ 10000 w 10001"/>
              <a:gd name="connsiteY2" fmla="*/ 11022 h 11022"/>
              <a:gd name="connsiteX3" fmla="*/ 6 w 10001"/>
              <a:gd name="connsiteY3" fmla="*/ 11016 h 11022"/>
              <a:gd name="connsiteX4" fmla="*/ 11 w 10001"/>
              <a:gd name="connsiteY4" fmla="*/ 7705 h 11022"/>
              <a:gd name="connsiteX0" fmla="*/ 11 w 10001"/>
              <a:gd name="connsiteY0" fmla="*/ 7705 h 11022"/>
              <a:gd name="connsiteX1" fmla="*/ 10000 w 10001"/>
              <a:gd name="connsiteY1" fmla="*/ 0 h 11022"/>
              <a:gd name="connsiteX2" fmla="*/ 10000 w 10001"/>
              <a:gd name="connsiteY2" fmla="*/ 11022 h 11022"/>
              <a:gd name="connsiteX3" fmla="*/ 6 w 10001"/>
              <a:gd name="connsiteY3" fmla="*/ 11016 h 11022"/>
              <a:gd name="connsiteX4" fmla="*/ 11 w 10001"/>
              <a:gd name="connsiteY4" fmla="*/ 7705 h 11022"/>
              <a:gd name="connsiteX0" fmla="*/ 11 w 10000"/>
              <a:gd name="connsiteY0" fmla="*/ 7705 h 11016"/>
              <a:gd name="connsiteX1" fmla="*/ 10000 w 10000"/>
              <a:gd name="connsiteY1" fmla="*/ 0 h 11016"/>
              <a:gd name="connsiteX2" fmla="*/ 9341 w 10000"/>
              <a:gd name="connsiteY2" fmla="*/ 9857 h 11016"/>
              <a:gd name="connsiteX3" fmla="*/ 6 w 10000"/>
              <a:gd name="connsiteY3" fmla="*/ 11016 h 11016"/>
              <a:gd name="connsiteX4" fmla="*/ 11 w 10000"/>
              <a:gd name="connsiteY4" fmla="*/ 7705 h 11016"/>
              <a:gd name="connsiteX0" fmla="*/ 11 w 10013"/>
              <a:gd name="connsiteY0" fmla="*/ 7705 h 11043"/>
              <a:gd name="connsiteX1" fmla="*/ 10000 w 10013"/>
              <a:gd name="connsiteY1" fmla="*/ 0 h 11043"/>
              <a:gd name="connsiteX2" fmla="*/ 10013 w 10013"/>
              <a:gd name="connsiteY2" fmla="*/ 11043 h 11043"/>
              <a:gd name="connsiteX3" fmla="*/ 6 w 10013"/>
              <a:gd name="connsiteY3" fmla="*/ 11016 h 11043"/>
              <a:gd name="connsiteX4" fmla="*/ 11 w 10013"/>
              <a:gd name="connsiteY4" fmla="*/ 7705 h 11043"/>
              <a:gd name="connsiteX0" fmla="*/ 11 w 10013"/>
              <a:gd name="connsiteY0" fmla="*/ 7705 h 11043"/>
              <a:gd name="connsiteX1" fmla="*/ 10000 w 10013"/>
              <a:gd name="connsiteY1" fmla="*/ 0 h 11043"/>
              <a:gd name="connsiteX2" fmla="*/ 10013 w 10013"/>
              <a:gd name="connsiteY2" fmla="*/ 11043 h 11043"/>
              <a:gd name="connsiteX3" fmla="*/ 6 w 10013"/>
              <a:gd name="connsiteY3" fmla="*/ 11016 h 11043"/>
              <a:gd name="connsiteX4" fmla="*/ 11 w 10013"/>
              <a:gd name="connsiteY4" fmla="*/ 7705 h 11043"/>
              <a:gd name="connsiteX0" fmla="*/ 11 w 10013"/>
              <a:gd name="connsiteY0" fmla="*/ 7705 h 11043"/>
              <a:gd name="connsiteX1" fmla="*/ 10000 w 10013"/>
              <a:gd name="connsiteY1" fmla="*/ 0 h 11043"/>
              <a:gd name="connsiteX2" fmla="*/ 10013 w 10013"/>
              <a:gd name="connsiteY2" fmla="*/ 11043 h 11043"/>
              <a:gd name="connsiteX3" fmla="*/ 6 w 10013"/>
              <a:gd name="connsiteY3" fmla="*/ 11016 h 11043"/>
              <a:gd name="connsiteX4" fmla="*/ 11 w 10013"/>
              <a:gd name="connsiteY4" fmla="*/ 7705 h 11043"/>
              <a:gd name="connsiteX0" fmla="*/ 11 w 10013"/>
              <a:gd name="connsiteY0" fmla="*/ 7705 h 11053"/>
              <a:gd name="connsiteX1" fmla="*/ 10000 w 10013"/>
              <a:gd name="connsiteY1" fmla="*/ 0 h 11053"/>
              <a:gd name="connsiteX2" fmla="*/ 10013 w 10013"/>
              <a:gd name="connsiteY2" fmla="*/ 11043 h 11053"/>
              <a:gd name="connsiteX3" fmla="*/ 6 w 10013"/>
              <a:gd name="connsiteY3" fmla="*/ 11016 h 11053"/>
              <a:gd name="connsiteX4" fmla="*/ 11 w 10013"/>
              <a:gd name="connsiteY4" fmla="*/ 7705 h 11053"/>
              <a:gd name="connsiteX0" fmla="*/ 11 w 10013"/>
              <a:gd name="connsiteY0" fmla="*/ 7705 h 11051"/>
              <a:gd name="connsiteX1" fmla="*/ 10000 w 10013"/>
              <a:gd name="connsiteY1" fmla="*/ 0 h 11051"/>
              <a:gd name="connsiteX2" fmla="*/ 10013 w 10013"/>
              <a:gd name="connsiteY2" fmla="*/ 11043 h 11051"/>
              <a:gd name="connsiteX3" fmla="*/ 6 w 10013"/>
              <a:gd name="connsiteY3" fmla="*/ 11016 h 11051"/>
              <a:gd name="connsiteX4" fmla="*/ 11 w 10013"/>
              <a:gd name="connsiteY4" fmla="*/ 7705 h 11051"/>
              <a:gd name="connsiteX0" fmla="*/ 5 w 10007"/>
              <a:gd name="connsiteY0" fmla="*/ 7705 h 11051"/>
              <a:gd name="connsiteX1" fmla="*/ 9994 w 10007"/>
              <a:gd name="connsiteY1" fmla="*/ 0 h 11051"/>
              <a:gd name="connsiteX2" fmla="*/ 10007 w 10007"/>
              <a:gd name="connsiteY2" fmla="*/ 11043 h 11051"/>
              <a:gd name="connsiteX3" fmla="*/ 0 w 10007"/>
              <a:gd name="connsiteY3" fmla="*/ 11016 h 11051"/>
              <a:gd name="connsiteX4" fmla="*/ 5 w 10007"/>
              <a:gd name="connsiteY4" fmla="*/ 7705 h 11051"/>
              <a:gd name="connsiteX0" fmla="*/ 0 w 10027"/>
              <a:gd name="connsiteY0" fmla="*/ 7725 h 11051"/>
              <a:gd name="connsiteX1" fmla="*/ 10014 w 10027"/>
              <a:gd name="connsiteY1" fmla="*/ 0 h 11051"/>
              <a:gd name="connsiteX2" fmla="*/ 10027 w 10027"/>
              <a:gd name="connsiteY2" fmla="*/ 11043 h 11051"/>
              <a:gd name="connsiteX3" fmla="*/ 20 w 10027"/>
              <a:gd name="connsiteY3" fmla="*/ 11016 h 11051"/>
              <a:gd name="connsiteX4" fmla="*/ 0 w 10027"/>
              <a:gd name="connsiteY4" fmla="*/ 7725 h 11051"/>
              <a:gd name="connsiteX0" fmla="*/ 5 w 10032"/>
              <a:gd name="connsiteY0" fmla="*/ 7725 h 11051"/>
              <a:gd name="connsiteX1" fmla="*/ 10019 w 10032"/>
              <a:gd name="connsiteY1" fmla="*/ 0 h 11051"/>
              <a:gd name="connsiteX2" fmla="*/ 10032 w 10032"/>
              <a:gd name="connsiteY2" fmla="*/ 11043 h 11051"/>
              <a:gd name="connsiteX3" fmla="*/ 0 w 10032"/>
              <a:gd name="connsiteY3" fmla="*/ 11016 h 11051"/>
              <a:gd name="connsiteX4" fmla="*/ 5 w 10032"/>
              <a:gd name="connsiteY4" fmla="*/ 7725 h 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2" h="11051">
                <a:moveTo>
                  <a:pt x="5" y="7725"/>
                </a:moveTo>
                <a:lnTo>
                  <a:pt x="10019" y="0"/>
                </a:lnTo>
                <a:cubicBezTo>
                  <a:pt x="10023" y="5808"/>
                  <a:pt x="10016" y="10775"/>
                  <a:pt x="10032" y="11043"/>
                </a:cubicBezTo>
                <a:cubicBezTo>
                  <a:pt x="9928" y="11075"/>
                  <a:pt x="66" y="11005"/>
                  <a:pt x="0" y="11016"/>
                </a:cubicBezTo>
                <a:cubicBezTo>
                  <a:pt x="18" y="10855"/>
                  <a:pt x="25" y="7969"/>
                  <a:pt x="5" y="7725"/>
                </a:cubicBezTo>
                <a:close/>
              </a:path>
            </a:pathLst>
          </a:custGeom>
          <a:solidFill>
            <a:srgbClr val="071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3" y="613662"/>
            <a:ext cx="1530614" cy="5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r>
              <a:rPr lang="en-IE" i="1" dirty="0" smtClean="0"/>
              <a:t>For further information:</a:t>
            </a:r>
          </a:p>
          <a:p>
            <a:pPr algn="ctr">
              <a:buNone/>
            </a:pPr>
            <a:r>
              <a:rPr lang="en-IE" dirty="0" smtClean="0"/>
              <a:t>Novas Website: </a:t>
            </a:r>
            <a:r>
              <a:rPr lang="en-IE" u="sng" dirty="0" smtClean="0">
                <a:hlinkClick r:id="rId2"/>
              </a:rPr>
              <a:t>www.novas.ie</a:t>
            </a:r>
            <a:endParaRPr lang="en-IE" u="sng" dirty="0" smtClean="0"/>
          </a:p>
          <a:p>
            <a:pPr algn="ctr">
              <a:buNone/>
            </a:pPr>
            <a:r>
              <a:rPr lang="en-IE" dirty="0" smtClean="0"/>
              <a:t>Email: </a:t>
            </a:r>
            <a:r>
              <a:rPr lang="en-IE" u="sng" dirty="0" smtClean="0">
                <a:hlinkClick r:id="rId3"/>
              </a:rPr>
              <a:t>sinead.carey@novas.ie</a:t>
            </a:r>
            <a:endParaRPr lang="en-IE" u="sng" dirty="0" smtClean="0"/>
          </a:p>
          <a:p>
            <a:pPr algn="ctr">
              <a:buNone/>
            </a:pPr>
            <a:endParaRPr lang="en-I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10" name="Picture 9" descr="C:\Users\sinead.carey\AppData\Local\Microsoft\Windows\Temporary Internet Files\Content.IE5\875XXJJQ\L66C7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636" y="618164"/>
            <a:ext cx="5731510" cy="382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11</a:t>
            </a:fld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>
                <a:solidFill>
                  <a:srgbClr val="071E40"/>
                </a:solidFill>
                <a:latin typeface="Neighbourhood" pitchFamily="50" charset="0"/>
              </a:rPr>
              <a:t>Questions?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621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378" y="0"/>
            <a:ext cx="12274378" cy="6858000"/>
          </a:xfrm>
          <a:prstGeom prst="rect">
            <a:avLst/>
          </a:prstGeom>
          <a:solidFill>
            <a:srgbClr val="071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58" y="2766218"/>
            <a:ext cx="4482083" cy="1325563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EE3566"/>
                </a:solidFill>
                <a:latin typeface="Neighbourhood" pitchFamily="50" charset="0"/>
              </a:rPr>
              <a:t>Thank You</a:t>
            </a:r>
            <a:endParaRPr lang="en-IE" dirty="0">
              <a:solidFill>
                <a:srgbClr val="EE3566"/>
              </a:solidFill>
              <a:latin typeface="Neighbourhood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450148" flipV="1">
            <a:off x="3164028" y="8389909"/>
            <a:ext cx="4114800" cy="195648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81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Novas </a:t>
            </a:r>
            <a:r>
              <a:rPr lang="en-IE" dirty="0" err="1" smtClean="0"/>
              <a:t>McGarry</a:t>
            </a:r>
            <a:r>
              <a:rPr lang="en-IE" dirty="0" smtClean="0"/>
              <a:t> House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IE" sz="2400" dirty="0" smtClean="0"/>
              <a:t>A low threshold homeless facility for men and women in Limerick City</a:t>
            </a:r>
          </a:p>
          <a:p>
            <a:pPr algn="just">
              <a:lnSpc>
                <a:spcPct val="110000"/>
              </a:lnSpc>
            </a:pPr>
            <a:r>
              <a:rPr lang="en-IE" sz="2400" dirty="0" smtClean="0"/>
              <a:t>Operates from a Harm Reduction Model</a:t>
            </a:r>
          </a:p>
          <a:p>
            <a:pPr algn="just">
              <a:lnSpc>
                <a:spcPct val="110000"/>
              </a:lnSpc>
            </a:pPr>
            <a:r>
              <a:rPr lang="en-IE" sz="2400" dirty="0" smtClean="0"/>
              <a:t>Novas: Housing, Health, Recovery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9220" name="Picture 4" descr="Image result for mcgarry hou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400" y="3639428"/>
            <a:ext cx="4151385" cy="2178000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4230" y="3699803"/>
            <a:ext cx="1632204" cy="21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8642" y="3675454"/>
            <a:ext cx="2901696" cy="21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 to </a:t>
            </a:r>
            <a:r>
              <a:rPr lang="en-IE" i="1" dirty="0" smtClean="0"/>
              <a:t>TOPPLE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IE" dirty="0" smtClean="0"/>
              <a:t>From May 2012 to November 2013, 34 overdoses occurred onsite.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Novas tendered for research to be carried out in-house. 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Quality Matters conducted this research in 2014.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The resulting report, </a:t>
            </a:r>
            <a:r>
              <a:rPr lang="en-IE" i="1" dirty="0" smtClean="0"/>
              <a:t>Heads Up: Preventing and Responding to Overdose in </a:t>
            </a:r>
            <a:r>
              <a:rPr lang="en-IE" i="1" dirty="0" err="1" smtClean="0"/>
              <a:t>McGarry</a:t>
            </a:r>
            <a:r>
              <a:rPr lang="en-IE" i="1" dirty="0" smtClean="0"/>
              <a:t> House</a:t>
            </a:r>
            <a:r>
              <a:rPr lang="en-IE" dirty="0" smtClean="0"/>
              <a:t>, won an Irish Healthcare Award in the Best Patient Lifestyle Education project category.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This report recommended the “development and </a:t>
            </a:r>
          </a:p>
          <a:p>
            <a:pPr algn="just">
              <a:lnSpc>
                <a:spcPct val="110000"/>
              </a:lnSpc>
              <a:buNone/>
            </a:pPr>
            <a:r>
              <a:rPr lang="en-IE" dirty="0" smtClean="0"/>
              <a:t>	evaluation of a peers skills and education programme</a:t>
            </a:r>
          </a:p>
          <a:p>
            <a:pPr algn="just">
              <a:lnSpc>
                <a:spcPct val="110000"/>
              </a:lnSpc>
              <a:buNone/>
            </a:pPr>
            <a:r>
              <a:rPr lang="en-IE" dirty="0" smtClean="0"/>
              <a:t>	on overdose risk, prevention and management.”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6" name="irc_mi" descr="Image result for heads up quality matter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5012" y="422089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Programme Development, Promotion and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Expert Interagency Steering Group: Representatives from Quality Matters, Mid Western Regional Drug and Alcohol Forum, HSE Mid West Addiction Services, Arbour House Treatment Service, UL and Novas</a:t>
            </a:r>
          </a:p>
          <a:p>
            <a:r>
              <a:rPr lang="en-IE" dirty="0" smtClean="0"/>
              <a:t>TOPPLE Staff Team: 2 Managers, 2 Project Workers, Dual Diagnosis Worker</a:t>
            </a:r>
          </a:p>
          <a:p>
            <a:r>
              <a:rPr lang="en-IE" dirty="0" smtClean="0"/>
              <a:t>Training: Quality Matters and UL GEMS</a:t>
            </a:r>
          </a:p>
          <a:p>
            <a:r>
              <a:rPr lang="en-IE" dirty="0" smtClean="0"/>
              <a:t>Open Day (20 attendees)</a:t>
            </a:r>
          </a:p>
          <a:p>
            <a:r>
              <a:rPr lang="en-IE" dirty="0" smtClean="0"/>
              <a:t>Follow Up One-to-One Appointments (18 attendees)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4</a:t>
            </a:fld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Programme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dirty="0" smtClean="0"/>
              <a:t>5 Sessions, 9 Participants, 5 Graduates</a:t>
            </a:r>
          </a:p>
          <a:p>
            <a:pPr lvl="0"/>
            <a:r>
              <a:rPr lang="en-IE" dirty="0" smtClean="0"/>
              <a:t>Expands the client’s existing knowledge and skills to equip them for overdose prevention work </a:t>
            </a:r>
          </a:p>
          <a:p>
            <a:pPr lvl="0"/>
            <a:r>
              <a:rPr lang="en-IE" dirty="0" smtClean="0"/>
              <a:t>Enhances the client’s skill set to support peers who are at risk of overdose </a:t>
            </a:r>
          </a:p>
          <a:p>
            <a:pPr lvl="0"/>
            <a:r>
              <a:rPr lang="en-IE" dirty="0" smtClean="0"/>
              <a:t>Teaches the practical skills of:</a:t>
            </a:r>
          </a:p>
          <a:p>
            <a:pPr lvl="1"/>
            <a:r>
              <a:rPr lang="en-IE" dirty="0" smtClean="0"/>
              <a:t>Scene safety</a:t>
            </a:r>
          </a:p>
          <a:p>
            <a:pPr lvl="1"/>
            <a:r>
              <a:rPr lang="en-IE" dirty="0" smtClean="0"/>
              <a:t>Communicating with Ambulance and other emergency services</a:t>
            </a:r>
          </a:p>
          <a:p>
            <a:pPr lvl="1"/>
            <a:r>
              <a:rPr lang="en-IE" dirty="0" smtClean="0"/>
              <a:t>Recovery position</a:t>
            </a:r>
          </a:p>
          <a:p>
            <a:pPr lvl="1"/>
            <a:r>
              <a:rPr lang="en-IE" dirty="0" smtClean="0"/>
              <a:t>CPR</a:t>
            </a:r>
          </a:p>
          <a:p>
            <a:pPr lvl="1"/>
            <a:r>
              <a:rPr lang="en-IE" dirty="0" smtClean="0"/>
              <a:t>Use of </a:t>
            </a:r>
            <a:r>
              <a:rPr lang="en-IE" dirty="0" err="1" smtClean="0"/>
              <a:t>Naloxone</a:t>
            </a:r>
            <a:endParaRPr lang="en-IE" dirty="0" smtClean="0"/>
          </a:p>
          <a:p>
            <a:pPr lvl="0"/>
            <a:r>
              <a:rPr lang="en-IE" dirty="0" smtClean="0"/>
              <a:t>Informs clients on what services are provided locally and how to make informal referrals</a:t>
            </a:r>
          </a:p>
          <a:p>
            <a:pPr lvl="0"/>
            <a:r>
              <a:rPr lang="en-IE" dirty="0" smtClean="0"/>
              <a:t>Aims to instil a sense of identity as a worker who has an important role to reduce overdose</a:t>
            </a:r>
          </a:p>
          <a:p>
            <a:pPr lvl="0"/>
            <a:r>
              <a:rPr lang="en-IE" dirty="0" smtClean="0"/>
              <a:t>Provides support and supervision to clients in their roles as Overdose Prevention Workers</a:t>
            </a:r>
          </a:p>
          <a:p>
            <a:pPr lvl="0"/>
            <a:r>
              <a:rPr lang="en-IE" dirty="0" smtClean="0"/>
              <a:t>Recognises the expertise of clients and encourages them to contribute to the programme so that it evolves into a more meaningful and real piece of work</a:t>
            </a:r>
          </a:p>
          <a:p>
            <a:pPr lvl="0"/>
            <a:r>
              <a:rPr lang="en-IE" dirty="0" smtClean="0"/>
              <a:t>Is evaluated and reviewed with a view to improving the programme and making it available to other internal Novas services and external agencies who work with this vulnerable at risk group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5</a:t>
            </a:fld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Sessions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Session 1: Establishing the Group</a:t>
            </a:r>
          </a:p>
          <a:p>
            <a:r>
              <a:rPr lang="en-GB" dirty="0" smtClean="0"/>
              <a:t>Session 2: Preventing Overdose</a:t>
            </a:r>
          </a:p>
          <a:p>
            <a:r>
              <a:rPr lang="en-GB" dirty="0" smtClean="0"/>
              <a:t>Session 3: Responding to Overdose</a:t>
            </a:r>
          </a:p>
          <a:p>
            <a:r>
              <a:rPr lang="en-GB" dirty="0" smtClean="0"/>
              <a:t>Session 4: After an Overdose</a:t>
            </a:r>
          </a:p>
          <a:p>
            <a:r>
              <a:rPr lang="en-GB" dirty="0" smtClean="0"/>
              <a:t>Session 5: Practice Review, </a:t>
            </a:r>
          </a:p>
          <a:p>
            <a:pPr>
              <a:buNone/>
            </a:pPr>
            <a:r>
              <a:rPr lang="en-GB" dirty="0" smtClean="0"/>
              <a:t>Skill Check and Planning</a:t>
            </a:r>
          </a:p>
          <a:p>
            <a:r>
              <a:rPr lang="en-GB" dirty="0" smtClean="0"/>
              <a:t>Exam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29" y="1984838"/>
            <a:ext cx="5270500" cy="347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Outcomes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TOPPLE Graduates volunteer as Peer Overdose Prevention Workers for an initial period of 3 months.</a:t>
            </a:r>
          </a:p>
          <a:p>
            <a:r>
              <a:rPr lang="en-IE" dirty="0" smtClean="0"/>
              <a:t>At the time of their first group supervision, </a:t>
            </a:r>
          </a:p>
          <a:p>
            <a:pPr>
              <a:buNone/>
            </a:pPr>
            <a:r>
              <a:rPr lang="en-IE" dirty="0" smtClean="0"/>
              <a:t>the 5 </a:t>
            </a:r>
            <a:r>
              <a:rPr lang="en-IE" i="1" dirty="0" smtClean="0"/>
              <a:t>TOPPLE </a:t>
            </a:r>
            <a:r>
              <a:rPr lang="en-IE" dirty="0" smtClean="0"/>
              <a:t>Peer Overdose </a:t>
            </a:r>
          </a:p>
          <a:p>
            <a:pPr>
              <a:buNone/>
            </a:pPr>
            <a:r>
              <a:rPr lang="en-IE" dirty="0" smtClean="0"/>
              <a:t>Prevention Workers had already:</a:t>
            </a:r>
          </a:p>
          <a:p>
            <a:pPr lvl="0">
              <a:buFont typeface="Wingdings" pitchFamily="2" charset="2"/>
              <a:buChar char="Ø"/>
            </a:pPr>
            <a:r>
              <a:rPr lang="en-IE" dirty="0" smtClean="0"/>
              <a:t>Provided 28 Prevention Supports</a:t>
            </a:r>
          </a:p>
          <a:p>
            <a:pPr lvl="0">
              <a:buFont typeface="Wingdings" pitchFamily="2" charset="2"/>
              <a:buChar char="Ø"/>
            </a:pPr>
            <a:r>
              <a:rPr lang="en-IE" dirty="0" smtClean="0"/>
              <a:t>Called an Ambulance Once</a:t>
            </a:r>
          </a:p>
          <a:p>
            <a:pPr lvl="0">
              <a:buFont typeface="Wingdings" pitchFamily="2" charset="2"/>
              <a:buChar char="Ø"/>
            </a:pPr>
            <a:r>
              <a:rPr lang="en-IE" dirty="0" smtClean="0"/>
              <a:t>Provided 3 First Aid Supports</a:t>
            </a:r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6" name="Picture 5" descr="C:\Users\sinead.carey\Desktop\Gra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43" y="3125603"/>
            <a:ext cx="37838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Outcomes (continued)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International Overdose Awareness Day and Overdose Awareness Week events in </a:t>
            </a:r>
            <a:r>
              <a:rPr lang="en-IE" dirty="0" err="1" smtClean="0"/>
              <a:t>McGarry</a:t>
            </a:r>
            <a:r>
              <a:rPr lang="en-IE" dirty="0" smtClean="0"/>
              <a:t> House, PALLS and The Ana </a:t>
            </a:r>
            <a:r>
              <a:rPr lang="en-IE" dirty="0" err="1" smtClean="0"/>
              <a:t>Liffey</a:t>
            </a:r>
            <a:r>
              <a:rPr lang="en-IE" dirty="0" smtClean="0"/>
              <a:t> Project</a:t>
            </a:r>
          </a:p>
          <a:p>
            <a:r>
              <a:rPr lang="en-IE" dirty="0" smtClean="0"/>
              <a:t>HSE </a:t>
            </a:r>
            <a:r>
              <a:rPr lang="en-IE" dirty="0" err="1" smtClean="0"/>
              <a:t>Naloxone</a:t>
            </a:r>
            <a:r>
              <a:rPr lang="en-IE" dirty="0" smtClean="0"/>
              <a:t> Programme Posters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8</a:t>
            </a:fld>
            <a:endParaRPr lang="en-IE" dirty="0"/>
          </a:p>
        </p:txBody>
      </p:sp>
      <p:pic>
        <p:nvPicPr>
          <p:cNvPr id="6" name="Picture 5" descr="C:\Users\sinead.carey\AppData\Local\Microsoft\Windows\Temporary Internet Files\Content.Outlook\ODSF33DP\A1_Ger_S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718" y="3732064"/>
            <a:ext cx="3225394" cy="23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inead.carey\AppData\Local\Microsoft\Windows\Temporary Internet Files\Content.Outlook\ODSF33DP\A1_ Sylvia S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574" y="3732064"/>
            <a:ext cx="3225394" cy="23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inead.carey\AppData\Local\Microsoft\Windows\Temporary Internet Files\Content.Outlook\ODSF33DP\A1_MarkS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887" y="3746132"/>
            <a:ext cx="3225394" cy="23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The Future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Evaluation</a:t>
            </a:r>
          </a:p>
          <a:p>
            <a:r>
              <a:rPr lang="en-IE" dirty="0" smtClean="0"/>
              <a:t>Further investment in the skills of the </a:t>
            </a:r>
          </a:p>
          <a:p>
            <a:pPr>
              <a:buNone/>
            </a:pPr>
            <a:r>
              <a:rPr lang="en-IE" dirty="0" smtClean="0"/>
              <a:t>	existing Peer Overdose Prevention Workers</a:t>
            </a:r>
          </a:p>
          <a:p>
            <a:pPr>
              <a:buNone/>
            </a:pPr>
            <a:r>
              <a:rPr lang="en-IE" dirty="0" smtClean="0"/>
              <a:t>	(especially in the area of First Aid)</a:t>
            </a:r>
          </a:p>
          <a:p>
            <a:r>
              <a:rPr lang="en-IE" dirty="0" smtClean="0"/>
              <a:t>TOPPLE 2 (October)</a:t>
            </a:r>
          </a:p>
          <a:p>
            <a:r>
              <a:rPr lang="en-IE" dirty="0" smtClean="0"/>
              <a:t>Making the Programme Guidebook Available </a:t>
            </a:r>
          </a:p>
          <a:p>
            <a:pPr>
              <a:buNone/>
            </a:pPr>
            <a:r>
              <a:rPr lang="en-IE" dirty="0" smtClean="0"/>
              <a:t>	to Other Services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endParaRPr lang="en-I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Irish Street Medicine Symposium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063" y="1480893"/>
            <a:ext cx="2890763" cy="44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vas Theme">
  <a:themeElements>
    <a:clrScheme name="Novas">
      <a:dk1>
        <a:srgbClr val="071E40"/>
      </a:dk1>
      <a:lt1>
        <a:sysClr val="window" lastClr="FFFFFF"/>
      </a:lt1>
      <a:dk2>
        <a:srgbClr val="ED346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eighbourhood"/>
        <a:ea typeface=""/>
        <a:cs typeface=""/>
      </a:majorFont>
      <a:minorFont>
        <a:latin typeface="Al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536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Aleo</vt:lpstr>
      <vt:lpstr>Arial</vt:lpstr>
      <vt:lpstr>Calibri</vt:lpstr>
      <vt:lpstr>Neighbourhood</vt:lpstr>
      <vt:lpstr>Wingdings</vt:lpstr>
      <vt:lpstr>Novas Theme</vt:lpstr>
      <vt:lpstr>Novas’ TOPPLE Programme:</vt:lpstr>
      <vt:lpstr>Novas McGarry House</vt:lpstr>
      <vt:lpstr>Background to TOPPLE</vt:lpstr>
      <vt:lpstr>Programme Development, Promotion and Implementation</vt:lpstr>
      <vt:lpstr>The Programme</vt:lpstr>
      <vt:lpstr>The Sessions</vt:lpstr>
      <vt:lpstr>Outcomes</vt:lpstr>
      <vt:lpstr>Outcomes (continued)</vt:lpstr>
      <vt:lpstr>   The Future</vt:lpstr>
      <vt:lpstr>  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Kevin King</dc:creator>
  <cp:lastModifiedBy>Jernstrom, Lina</cp:lastModifiedBy>
  <cp:revision>107</cp:revision>
  <dcterms:created xsi:type="dcterms:W3CDTF">2015-08-25T12:16:19Z</dcterms:created>
  <dcterms:modified xsi:type="dcterms:W3CDTF">2016-09-20T07:14:51Z</dcterms:modified>
</cp:coreProperties>
</file>